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4"/>
  </p:sldMasterIdLst>
  <p:notesMasterIdLst>
    <p:notesMasterId r:id="rId23"/>
  </p:notesMasterIdLst>
  <p:sldIdLst>
    <p:sldId id="266" r:id="rId5"/>
    <p:sldId id="267" r:id="rId6"/>
    <p:sldId id="268" r:id="rId7"/>
    <p:sldId id="269" r:id="rId8"/>
    <p:sldId id="270" r:id="rId9"/>
    <p:sldId id="282" r:id="rId10"/>
    <p:sldId id="281" r:id="rId11"/>
    <p:sldId id="274" r:id="rId12"/>
    <p:sldId id="283" r:id="rId13"/>
    <p:sldId id="271" r:id="rId14"/>
    <p:sldId id="275" r:id="rId15"/>
    <p:sldId id="272" r:id="rId16"/>
    <p:sldId id="284" r:id="rId17"/>
    <p:sldId id="277" r:id="rId18"/>
    <p:sldId id="278" r:id="rId19"/>
    <p:sldId id="279" r:id="rId20"/>
    <p:sldId id="280" r:id="rId21"/>
    <p:sldId id="276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8" d="100"/>
          <a:sy n="68" d="100"/>
        </p:scale>
        <p:origin x="61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image" Target="../media/image3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image" Target="../media/image3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4FF870C-5D9B-4878-9827-A3D8F8D3B4C3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193252BB-1661-4EF1-B4B4-B609E884D6B5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 smtClean="0"/>
            <a:t>MySQL</a:t>
          </a:r>
          <a:endParaRPr lang="en-US" dirty="0"/>
        </a:p>
      </dgm:t>
    </dgm:pt>
    <dgm:pt modelId="{5A04EF90-0F09-4424-BA8F-063E80337D8E}" type="parTrans" cxnId="{095425F3-197C-4E69-84D5-0C51196EF1C6}">
      <dgm:prSet/>
      <dgm:spPr/>
      <dgm:t>
        <a:bodyPr/>
        <a:lstStyle/>
        <a:p>
          <a:endParaRPr lang="en-US"/>
        </a:p>
      </dgm:t>
    </dgm:pt>
    <dgm:pt modelId="{54292CB0-011E-4706-9294-372AD5816BB9}" type="sibTrans" cxnId="{095425F3-197C-4E69-84D5-0C51196EF1C6}">
      <dgm:prSet/>
      <dgm:spPr/>
      <dgm:t>
        <a:bodyPr/>
        <a:lstStyle/>
        <a:p>
          <a:endParaRPr lang="en-US"/>
        </a:p>
      </dgm:t>
    </dgm:pt>
    <dgm:pt modelId="{1777E161-D0DE-4D31-91FE-E2AD8AAC6AAC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 smtClean="0"/>
            <a:t>python</a:t>
          </a:r>
          <a:endParaRPr lang="en-US" dirty="0"/>
        </a:p>
      </dgm:t>
    </dgm:pt>
    <dgm:pt modelId="{50E45982-4B36-4BD3-ABAD-204FBA61FF0E}" type="parTrans" cxnId="{A341BC0D-6DD3-4979-9832-08DC41068DC6}">
      <dgm:prSet/>
      <dgm:spPr/>
      <dgm:t>
        <a:bodyPr/>
        <a:lstStyle/>
        <a:p>
          <a:endParaRPr lang="en-US"/>
        </a:p>
      </dgm:t>
    </dgm:pt>
    <dgm:pt modelId="{FB489039-8D8A-4FC2-9B37-994383FDE902}" type="sibTrans" cxnId="{A341BC0D-6DD3-4979-9832-08DC41068DC6}">
      <dgm:prSet/>
      <dgm:spPr/>
      <dgm:t>
        <a:bodyPr/>
        <a:lstStyle/>
        <a:p>
          <a:endParaRPr lang="en-US"/>
        </a:p>
      </dgm:t>
    </dgm:pt>
    <dgm:pt modelId="{A0E3938A-38FD-4C6B-BC76-DCF294EE93DC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 smtClean="0"/>
            <a:t>tableau</a:t>
          </a:r>
          <a:endParaRPr lang="en-US" dirty="0"/>
        </a:p>
      </dgm:t>
    </dgm:pt>
    <dgm:pt modelId="{8655D1BC-F152-4DA3-90FE-11A6554E87C9}" type="parTrans" cxnId="{F1960191-6C4D-45E6-A70C-022CDEE00113}">
      <dgm:prSet/>
      <dgm:spPr/>
      <dgm:t>
        <a:bodyPr/>
        <a:lstStyle/>
        <a:p>
          <a:endParaRPr lang="en-US"/>
        </a:p>
      </dgm:t>
    </dgm:pt>
    <dgm:pt modelId="{7DE219E0-15AA-4B4B-9BED-F21993E27992}" type="sibTrans" cxnId="{F1960191-6C4D-45E6-A70C-022CDEE00113}">
      <dgm:prSet/>
      <dgm:spPr/>
      <dgm:t>
        <a:bodyPr/>
        <a:lstStyle/>
        <a:p>
          <a:endParaRPr lang="en-US"/>
        </a:p>
      </dgm:t>
    </dgm:pt>
    <dgm:pt modelId="{D2FA40C6-C0ED-46A3-92CE-B081053B2BA8}" type="pres">
      <dgm:prSet presAssocID="{34FF870C-5D9B-4878-9827-A3D8F8D3B4C3}" presName="root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F71816B-273C-49A1-A458-BCE14C9FAD7C}" type="pres">
      <dgm:prSet presAssocID="{193252BB-1661-4EF1-B4B4-B609E884D6B5}" presName="compNode" presStyleCnt="0"/>
      <dgm:spPr/>
    </dgm:pt>
    <dgm:pt modelId="{23A2EDD9-C89F-49C9-AE4A-D6196B4CA219}" type="pres">
      <dgm:prSet presAssocID="{193252BB-1661-4EF1-B4B4-B609E884D6B5}" presName="iconBgRect" presStyleLbl="bgShp" presStyleIdx="0" presStyleCnt="3"/>
      <dgm:spPr>
        <a:prstGeom prst="round2DiagRect">
          <a:avLst>
            <a:gd name="adj1" fmla="val 29727"/>
            <a:gd name="adj2" fmla="val 0"/>
          </a:avLst>
        </a:prstGeom>
        <a:solidFill>
          <a:schemeClr val="accent5"/>
        </a:solidFill>
      </dgm:spPr>
      <dgm:t>
        <a:bodyPr/>
        <a:lstStyle/>
        <a:p>
          <a:endParaRPr lang="en-US"/>
        </a:p>
      </dgm:t>
    </dgm:pt>
    <dgm:pt modelId="{AFF6CE53-2172-43E4-BC33-3C48272DDCF0}" type="pres">
      <dgm:prSet presAssocID="{193252BB-1661-4EF1-B4B4-B609E884D6B5}" presName="iconRect" presStyleLbl="node1" presStyleIdx="0" presStyleCnt="3"/>
      <dgm:spPr>
        <a:blipFill rotWithShape="1">
          <a:blip xmlns:r="http://schemas.openxmlformats.org/officeDocument/2006/relationships" r:embed="rId1"/>
          <a:stretch>
            <a:fillRect/>
          </a:stretch>
        </a:blipFill>
        <a:ln>
          <a:noFill/>
        </a:ln>
      </dgm:spPr>
      <dgm:t>
        <a:bodyPr/>
        <a:lstStyle/>
        <a:p>
          <a:endParaRPr lang="en-US"/>
        </a:p>
      </dgm:t>
      <dgm:extLst/>
    </dgm:pt>
    <dgm:pt modelId="{8CFED58E-CED6-48CB-AD6E-8A220711C954}" type="pres">
      <dgm:prSet presAssocID="{193252BB-1661-4EF1-B4B4-B609E884D6B5}" presName="spaceRect" presStyleCnt="0"/>
      <dgm:spPr/>
    </dgm:pt>
    <dgm:pt modelId="{B2757675-DFB6-4B33-9701-161572571D2B}" type="pres">
      <dgm:prSet presAssocID="{193252BB-1661-4EF1-B4B4-B609E884D6B5}" presName="textRect" presStyleLbl="revTx" presStyleIdx="0" presStyleCnt="3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  <dgm:pt modelId="{FF5FC25A-8895-4059-A7CB-AC8E769B2E4B}" type="pres">
      <dgm:prSet presAssocID="{54292CB0-011E-4706-9294-372AD5816BB9}" presName="sibTrans" presStyleCnt="0"/>
      <dgm:spPr/>
    </dgm:pt>
    <dgm:pt modelId="{F181BEB4-66E0-4B62-8712-BD0A64659834}" type="pres">
      <dgm:prSet presAssocID="{1777E161-D0DE-4D31-91FE-E2AD8AAC6AAC}" presName="compNode" presStyleCnt="0"/>
      <dgm:spPr/>
    </dgm:pt>
    <dgm:pt modelId="{0E81F59E-BE24-4A43-8B4D-78AE486DB35A}" type="pres">
      <dgm:prSet presAssocID="{1777E161-D0DE-4D31-91FE-E2AD8AAC6AAC}" presName="iconBgRect" presStyleLbl="bgShp" presStyleIdx="1" presStyleCnt="3"/>
      <dgm:spPr>
        <a:prstGeom prst="round2DiagRect">
          <a:avLst>
            <a:gd name="adj1" fmla="val 29727"/>
            <a:gd name="adj2" fmla="val 0"/>
          </a:avLst>
        </a:prstGeom>
        <a:solidFill>
          <a:schemeClr val="accent5"/>
        </a:solidFill>
      </dgm:spPr>
      <dgm:t>
        <a:bodyPr/>
        <a:lstStyle/>
        <a:p>
          <a:endParaRPr lang="en-US"/>
        </a:p>
      </dgm:t>
    </dgm:pt>
    <dgm:pt modelId="{C6C18185-40AF-48A2-8685-C39F432C8E80}" type="pres">
      <dgm:prSet presAssocID="{1777E161-D0DE-4D31-91FE-E2AD8AAC6AAC}" presName="iconRect" presStyleLbl="node1" presStyleIdx="1" presStyleCnt="3"/>
      <dgm:spPr>
        <a:blipFill rotWithShape="1">
          <a:blip xmlns:r="http://schemas.openxmlformats.org/officeDocument/2006/relationships" r:embed="rId2"/>
          <a:stretch>
            <a:fillRect/>
          </a:stretch>
        </a:blipFill>
        <a:ln>
          <a:noFill/>
        </a:ln>
      </dgm:spPr>
      <dgm:t>
        <a:bodyPr/>
        <a:lstStyle/>
        <a:p>
          <a:endParaRPr lang="en-US"/>
        </a:p>
      </dgm:t>
      <dgm:extLst/>
    </dgm:pt>
    <dgm:pt modelId="{676699DF-00CC-4F16-B4E6-75EFFED81874}" type="pres">
      <dgm:prSet presAssocID="{1777E161-D0DE-4D31-91FE-E2AD8AAC6AAC}" presName="spaceRect" presStyleCnt="0"/>
      <dgm:spPr/>
    </dgm:pt>
    <dgm:pt modelId="{1CD40C66-A0B4-4978-9941-A79D4CBD111B}" type="pres">
      <dgm:prSet presAssocID="{1777E161-D0DE-4D31-91FE-E2AD8AAC6AAC}" presName="textRect" presStyleLbl="revTx" presStyleIdx="1" presStyleCnt="3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  <dgm:pt modelId="{F18A00AD-35D1-4313-87F2-111D7B13ECED}" type="pres">
      <dgm:prSet presAssocID="{FB489039-8D8A-4FC2-9B37-994383FDE902}" presName="sibTrans" presStyleCnt="0"/>
      <dgm:spPr/>
    </dgm:pt>
    <dgm:pt modelId="{59EC7549-F063-437F-8388-459A5C769816}" type="pres">
      <dgm:prSet presAssocID="{A0E3938A-38FD-4C6B-BC76-DCF294EE93DC}" presName="compNode" presStyleCnt="0"/>
      <dgm:spPr/>
    </dgm:pt>
    <dgm:pt modelId="{81253FDF-02A1-40D1-89CA-3EA7AF168FD7}" type="pres">
      <dgm:prSet presAssocID="{A0E3938A-38FD-4C6B-BC76-DCF294EE93DC}" presName="iconBgRect" presStyleLbl="bgShp" presStyleIdx="2" presStyleCnt="3"/>
      <dgm:spPr>
        <a:prstGeom prst="round2DiagRect">
          <a:avLst>
            <a:gd name="adj1" fmla="val 29727"/>
            <a:gd name="adj2" fmla="val 0"/>
          </a:avLst>
        </a:prstGeom>
        <a:solidFill>
          <a:schemeClr val="accent5"/>
        </a:solidFill>
      </dgm:spPr>
    </dgm:pt>
    <dgm:pt modelId="{8156E8E0-9CDC-4EAB-A61D-AF474D6D9368}" type="pres">
      <dgm:prSet presAssocID="{A0E3938A-38FD-4C6B-BC76-DCF294EE93DC}" presName="iconRect" presStyleLbl="node1" presStyleIdx="2" presStyleCnt="3"/>
      <dgm:spPr>
        <a:blipFill rotWithShape="1">
          <a:blip xmlns:r="http://schemas.openxmlformats.org/officeDocument/2006/relationships" r:embed="rId3"/>
          <a:stretch>
            <a:fillRect/>
          </a:stretch>
        </a:blipFill>
        <a:ln>
          <a:noFill/>
        </a:ln>
      </dgm:spPr>
      <dgm:t>
        <a:bodyPr/>
        <a:lstStyle/>
        <a:p>
          <a:endParaRPr lang="en-US"/>
        </a:p>
      </dgm:t>
      <dgm:extLst/>
    </dgm:pt>
    <dgm:pt modelId="{CF8829A0-3E8F-471E-B721-0E359AF6C976}" type="pres">
      <dgm:prSet presAssocID="{A0E3938A-38FD-4C6B-BC76-DCF294EE93DC}" presName="spaceRect" presStyleCnt="0"/>
      <dgm:spPr/>
    </dgm:pt>
    <dgm:pt modelId="{2DEB68D9-2D2A-405A-A95A-F123B81445D3}" type="pres">
      <dgm:prSet presAssocID="{A0E3938A-38FD-4C6B-BC76-DCF294EE93DC}" presName="textRect" presStyleLbl="revTx" presStyleIdx="2" presStyleCnt="3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95425F3-197C-4E69-84D5-0C51196EF1C6}" srcId="{34FF870C-5D9B-4878-9827-A3D8F8D3B4C3}" destId="{193252BB-1661-4EF1-B4B4-B609E884D6B5}" srcOrd="0" destOrd="0" parTransId="{5A04EF90-0F09-4424-BA8F-063E80337D8E}" sibTransId="{54292CB0-011E-4706-9294-372AD5816BB9}"/>
    <dgm:cxn modelId="{FA3ECF3F-F2D7-4808-8F32-35657BC1DF89}" type="presOf" srcId="{193252BB-1661-4EF1-B4B4-B609E884D6B5}" destId="{B2757675-DFB6-4B33-9701-161572571D2B}" srcOrd="0" destOrd="0" presId="urn:microsoft.com/office/officeart/2018/5/layout/IconLeafLabelList"/>
    <dgm:cxn modelId="{C3093AB7-9BBB-4595-A705-841ABB75BC49}" type="presOf" srcId="{1777E161-D0DE-4D31-91FE-E2AD8AAC6AAC}" destId="{1CD40C66-A0B4-4978-9941-A79D4CBD111B}" srcOrd="0" destOrd="0" presId="urn:microsoft.com/office/officeart/2018/5/layout/IconLeafLabelList"/>
    <dgm:cxn modelId="{A341BC0D-6DD3-4979-9832-08DC41068DC6}" srcId="{34FF870C-5D9B-4878-9827-A3D8F8D3B4C3}" destId="{1777E161-D0DE-4D31-91FE-E2AD8AAC6AAC}" srcOrd="1" destOrd="0" parTransId="{50E45982-4B36-4BD3-ABAD-204FBA61FF0E}" sibTransId="{FB489039-8D8A-4FC2-9B37-994383FDE902}"/>
    <dgm:cxn modelId="{472D2D17-E245-46DF-98A5-C38415CADC1E}" type="presOf" srcId="{A0E3938A-38FD-4C6B-BC76-DCF294EE93DC}" destId="{2DEB68D9-2D2A-405A-A95A-F123B81445D3}" srcOrd="0" destOrd="0" presId="urn:microsoft.com/office/officeart/2018/5/layout/IconLeafLabelList"/>
    <dgm:cxn modelId="{F1960191-6C4D-45E6-A70C-022CDEE00113}" srcId="{34FF870C-5D9B-4878-9827-A3D8F8D3B4C3}" destId="{A0E3938A-38FD-4C6B-BC76-DCF294EE93DC}" srcOrd="2" destOrd="0" parTransId="{8655D1BC-F152-4DA3-90FE-11A6554E87C9}" sibTransId="{7DE219E0-15AA-4B4B-9BED-F21993E27992}"/>
    <dgm:cxn modelId="{B126511F-11FF-4EDD-85D7-D89737033340}" type="presOf" srcId="{34FF870C-5D9B-4878-9827-A3D8F8D3B4C3}" destId="{D2FA40C6-C0ED-46A3-92CE-B081053B2BA8}" srcOrd="0" destOrd="0" presId="urn:microsoft.com/office/officeart/2018/5/layout/IconLeafLabelList"/>
    <dgm:cxn modelId="{CFFB4A70-BD6C-4082-9DB4-48041D051C82}" type="presParOf" srcId="{D2FA40C6-C0ED-46A3-92CE-B081053B2BA8}" destId="{4F71816B-273C-49A1-A458-BCE14C9FAD7C}" srcOrd="0" destOrd="0" presId="urn:microsoft.com/office/officeart/2018/5/layout/IconLeafLabelList"/>
    <dgm:cxn modelId="{697C797D-B0A3-487C-82FB-C6242AC02007}" type="presParOf" srcId="{4F71816B-273C-49A1-A458-BCE14C9FAD7C}" destId="{23A2EDD9-C89F-49C9-AE4A-D6196B4CA219}" srcOrd="0" destOrd="0" presId="urn:microsoft.com/office/officeart/2018/5/layout/IconLeafLabelList"/>
    <dgm:cxn modelId="{DF512F07-EEDC-4E6F-8099-188C14ECF869}" type="presParOf" srcId="{4F71816B-273C-49A1-A458-BCE14C9FAD7C}" destId="{AFF6CE53-2172-43E4-BC33-3C48272DDCF0}" srcOrd="1" destOrd="0" presId="urn:microsoft.com/office/officeart/2018/5/layout/IconLeafLabelList"/>
    <dgm:cxn modelId="{9D5B3B65-8825-47E0-95F3-9A1D2B1E6DD6}" type="presParOf" srcId="{4F71816B-273C-49A1-A458-BCE14C9FAD7C}" destId="{8CFED58E-CED6-48CB-AD6E-8A220711C954}" srcOrd="2" destOrd="0" presId="urn:microsoft.com/office/officeart/2018/5/layout/IconLeafLabelList"/>
    <dgm:cxn modelId="{1E9B72B2-2AB0-418C-94B5-6567B0CCC879}" type="presParOf" srcId="{4F71816B-273C-49A1-A458-BCE14C9FAD7C}" destId="{B2757675-DFB6-4B33-9701-161572571D2B}" srcOrd="3" destOrd="0" presId="urn:microsoft.com/office/officeart/2018/5/layout/IconLeafLabelList"/>
    <dgm:cxn modelId="{127552B3-8890-4CBD-B12B-9C8A4BCA5A9E}" type="presParOf" srcId="{D2FA40C6-C0ED-46A3-92CE-B081053B2BA8}" destId="{FF5FC25A-8895-4059-A7CB-AC8E769B2E4B}" srcOrd="1" destOrd="0" presId="urn:microsoft.com/office/officeart/2018/5/layout/IconLeafLabelList"/>
    <dgm:cxn modelId="{1C669417-79B7-433E-A975-738A07EE9783}" type="presParOf" srcId="{D2FA40C6-C0ED-46A3-92CE-B081053B2BA8}" destId="{F181BEB4-66E0-4B62-8712-BD0A64659834}" srcOrd="2" destOrd="0" presId="urn:microsoft.com/office/officeart/2018/5/layout/IconLeafLabelList"/>
    <dgm:cxn modelId="{9C7F80FB-C680-4E35-AD11-9BE4BD6556F1}" type="presParOf" srcId="{F181BEB4-66E0-4B62-8712-BD0A64659834}" destId="{0E81F59E-BE24-4A43-8B4D-78AE486DB35A}" srcOrd="0" destOrd="0" presId="urn:microsoft.com/office/officeart/2018/5/layout/IconLeafLabelList"/>
    <dgm:cxn modelId="{998459A1-F347-48D8-BB50-EB12075F5FDA}" type="presParOf" srcId="{F181BEB4-66E0-4B62-8712-BD0A64659834}" destId="{C6C18185-40AF-48A2-8685-C39F432C8E80}" srcOrd="1" destOrd="0" presId="urn:microsoft.com/office/officeart/2018/5/layout/IconLeafLabelList"/>
    <dgm:cxn modelId="{EC8BA919-8D94-4FB4-BC09-6604E9B16BBF}" type="presParOf" srcId="{F181BEB4-66E0-4B62-8712-BD0A64659834}" destId="{676699DF-00CC-4F16-B4E6-75EFFED81874}" srcOrd="2" destOrd="0" presId="urn:microsoft.com/office/officeart/2018/5/layout/IconLeafLabelList"/>
    <dgm:cxn modelId="{99E65743-4445-4C74-BBE7-040C68F4FF62}" type="presParOf" srcId="{F181BEB4-66E0-4B62-8712-BD0A64659834}" destId="{1CD40C66-A0B4-4978-9941-A79D4CBD111B}" srcOrd="3" destOrd="0" presId="urn:microsoft.com/office/officeart/2018/5/layout/IconLeafLabelList"/>
    <dgm:cxn modelId="{044D2D07-87CA-47BD-BFAF-AD1C67AA89AA}" type="presParOf" srcId="{D2FA40C6-C0ED-46A3-92CE-B081053B2BA8}" destId="{F18A00AD-35D1-4313-87F2-111D7B13ECED}" srcOrd="3" destOrd="0" presId="urn:microsoft.com/office/officeart/2018/5/layout/IconLeafLabelList"/>
    <dgm:cxn modelId="{8A2DCF1E-4E06-4424-AA2E-B74ACB475E11}" type="presParOf" srcId="{D2FA40C6-C0ED-46A3-92CE-B081053B2BA8}" destId="{59EC7549-F063-437F-8388-459A5C769816}" srcOrd="4" destOrd="0" presId="urn:microsoft.com/office/officeart/2018/5/layout/IconLeafLabelList"/>
    <dgm:cxn modelId="{9F0E93DA-CF03-4DEE-B53D-F38603507FC7}" type="presParOf" srcId="{59EC7549-F063-437F-8388-459A5C769816}" destId="{81253FDF-02A1-40D1-89CA-3EA7AF168FD7}" srcOrd="0" destOrd="0" presId="urn:microsoft.com/office/officeart/2018/5/layout/IconLeafLabelList"/>
    <dgm:cxn modelId="{4D35F28B-EF19-4A81-863F-ABB1FD8C2333}" type="presParOf" srcId="{59EC7549-F063-437F-8388-459A5C769816}" destId="{8156E8E0-9CDC-4EAB-A61D-AF474D6D9368}" srcOrd="1" destOrd="0" presId="urn:microsoft.com/office/officeart/2018/5/layout/IconLeafLabelList"/>
    <dgm:cxn modelId="{6D4CD298-2BC6-42A7-91B3-33BBA4EB1AE7}" type="presParOf" srcId="{59EC7549-F063-437F-8388-459A5C769816}" destId="{CF8829A0-3E8F-471E-B721-0E359AF6C976}" srcOrd="2" destOrd="0" presId="urn:microsoft.com/office/officeart/2018/5/layout/IconLeafLabelList"/>
    <dgm:cxn modelId="{F6EAE01F-088E-445D-B1CC-B67F9FD8C8D6}" type="presParOf" srcId="{59EC7549-F063-437F-8388-459A5C769816}" destId="{2DEB68D9-2D2A-405A-A95A-F123B81445D3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A2EDD9-C89F-49C9-AE4A-D6196B4CA219}">
      <dsp:nvSpPr>
        <dsp:cNvPr id="0" name=""/>
        <dsp:cNvSpPr/>
      </dsp:nvSpPr>
      <dsp:spPr>
        <a:xfrm>
          <a:off x="1578644" y="932"/>
          <a:ext cx="1002568" cy="1002568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FF6CE53-2172-43E4-BC33-3C48272DDCF0}">
      <dsp:nvSpPr>
        <dsp:cNvPr id="0" name=""/>
        <dsp:cNvSpPr/>
      </dsp:nvSpPr>
      <dsp:spPr>
        <a:xfrm>
          <a:off x="1792306" y="214594"/>
          <a:ext cx="575244" cy="575244"/>
        </a:xfrm>
        <a:prstGeom prst="rect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757675-DFB6-4B33-9701-161572571D2B}">
      <dsp:nvSpPr>
        <dsp:cNvPr id="0" name=""/>
        <dsp:cNvSpPr/>
      </dsp:nvSpPr>
      <dsp:spPr>
        <a:xfrm>
          <a:off x="1258151" y="1315775"/>
          <a:ext cx="1643554" cy="6574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1511300">
            <a:lnSpc>
              <a:spcPct val="100000"/>
            </a:lnSpc>
            <a:spcBef>
              <a:spcPct val="0"/>
            </a:spcBef>
            <a:spcAft>
              <a:spcPct val="35000"/>
            </a:spcAft>
            <a:defRPr cap="all"/>
          </a:pPr>
          <a:r>
            <a:rPr lang="en-US" sz="3400" kern="1200" dirty="0" smtClean="0"/>
            <a:t>MySQL</a:t>
          </a:r>
          <a:endParaRPr lang="en-US" sz="3400" kern="1200" dirty="0"/>
        </a:p>
      </dsp:txBody>
      <dsp:txXfrm>
        <a:off x="1258151" y="1315775"/>
        <a:ext cx="1643554" cy="657421"/>
      </dsp:txXfrm>
    </dsp:sp>
    <dsp:sp modelId="{0E81F59E-BE24-4A43-8B4D-78AE486DB35A}">
      <dsp:nvSpPr>
        <dsp:cNvPr id="0" name=""/>
        <dsp:cNvSpPr/>
      </dsp:nvSpPr>
      <dsp:spPr>
        <a:xfrm>
          <a:off x="3509821" y="932"/>
          <a:ext cx="1002568" cy="1002568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6C18185-40AF-48A2-8685-C39F432C8E80}">
      <dsp:nvSpPr>
        <dsp:cNvPr id="0" name=""/>
        <dsp:cNvSpPr/>
      </dsp:nvSpPr>
      <dsp:spPr>
        <a:xfrm>
          <a:off x="3723483" y="214594"/>
          <a:ext cx="575244" cy="575244"/>
        </a:xfrm>
        <a:prstGeom prst="rect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D40C66-A0B4-4978-9941-A79D4CBD111B}">
      <dsp:nvSpPr>
        <dsp:cNvPr id="0" name=""/>
        <dsp:cNvSpPr/>
      </dsp:nvSpPr>
      <dsp:spPr>
        <a:xfrm>
          <a:off x="3189328" y="1315775"/>
          <a:ext cx="1643554" cy="6574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1511300">
            <a:lnSpc>
              <a:spcPct val="100000"/>
            </a:lnSpc>
            <a:spcBef>
              <a:spcPct val="0"/>
            </a:spcBef>
            <a:spcAft>
              <a:spcPct val="35000"/>
            </a:spcAft>
            <a:defRPr cap="all"/>
          </a:pPr>
          <a:r>
            <a:rPr lang="en-US" sz="3400" kern="1200" dirty="0" smtClean="0"/>
            <a:t>python</a:t>
          </a:r>
          <a:endParaRPr lang="en-US" sz="3400" kern="1200" dirty="0"/>
        </a:p>
      </dsp:txBody>
      <dsp:txXfrm>
        <a:off x="3189328" y="1315775"/>
        <a:ext cx="1643554" cy="657421"/>
      </dsp:txXfrm>
    </dsp:sp>
    <dsp:sp modelId="{81253FDF-02A1-40D1-89CA-3EA7AF168FD7}">
      <dsp:nvSpPr>
        <dsp:cNvPr id="0" name=""/>
        <dsp:cNvSpPr/>
      </dsp:nvSpPr>
      <dsp:spPr>
        <a:xfrm>
          <a:off x="5440998" y="932"/>
          <a:ext cx="1002568" cy="1002568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156E8E0-9CDC-4EAB-A61D-AF474D6D9368}">
      <dsp:nvSpPr>
        <dsp:cNvPr id="0" name=""/>
        <dsp:cNvSpPr/>
      </dsp:nvSpPr>
      <dsp:spPr>
        <a:xfrm>
          <a:off x="5654660" y="214594"/>
          <a:ext cx="575244" cy="575244"/>
        </a:xfrm>
        <a:prstGeom prst="rect">
          <a:avLst/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EB68D9-2D2A-405A-A95A-F123B81445D3}">
      <dsp:nvSpPr>
        <dsp:cNvPr id="0" name=""/>
        <dsp:cNvSpPr/>
      </dsp:nvSpPr>
      <dsp:spPr>
        <a:xfrm>
          <a:off x="5120504" y="1315775"/>
          <a:ext cx="1643554" cy="6574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1511300">
            <a:lnSpc>
              <a:spcPct val="100000"/>
            </a:lnSpc>
            <a:spcBef>
              <a:spcPct val="0"/>
            </a:spcBef>
            <a:spcAft>
              <a:spcPct val="35000"/>
            </a:spcAft>
            <a:defRPr cap="all"/>
          </a:pPr>
          <a:r>
            <a:rPr lang="en-US" sz="3400" kern="1200" dirty="0" smtClean="0"/>
            <a:t>tableau</a:t>
          </a:r>
          <a:endParaRPr lang="en-US" sz="3400" kern="1200" dirty="0"/>
        </a:p>
      </dsp:txBody>
      <dsp:txXfrm>
        <a:off x="5120504" y="1315775"/>
        <a:ext cx="1643554" cy="65742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=""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=""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D81C89-AC0D-4BFF-9223-D3157C1DDC5B}" type="datetimeFigureOut">
              <a:rPr lang="en-US" smtClean="0"/>
              <a:t>10/21/2023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33D7A2-C585-48BF-BF8C-C21FDC051F7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26620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43A52079-6997-47B8-B262-4ED5D2EA2D74}" type="datetime1">
              <a:rPr lang="en-US" smtClean="0"/>
              <a:t>10/21/2023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C80CA-06EA-4D97-A1EC-F2A229B592C4}" type="datetime1">
              <a:rPr lang="en-US" smtClean="0"/>
              <a:t>10/21/2023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60CC4-6CA2-4A99-B83B-711E420D000E}" type="datetime1">
              <a:rPr lang="en-US" smtClean="0"/>
              <a:t>10/21/2023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41ED8-AC2E-4560-8CC9-E6292DDF25B6}" type="datetime1">
              <a:rPr lang="en-US" smtClean="0"/>
              <a:t>10/21/2023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5238998-10EA-455D-8FDC-3EBC7E198582}" type="datetime1">
              <a:rPr lang="en-US" smtClean="0"/>
              <a:t>10/21/2023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4E9B6-2EC2-45E6-A437-DCC674AAC4AF}" type="datetime1">
              <a:rPr lang="en-US" smtClean="0"/>
              <a:t>10/21/2023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D4FF3-940D-4DDE-86D8-82D5A8663636}" type="datetime1">
              <a:rPr lang="en-US" smtClean="0"/>
              <a:t>10/21/2023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55261-7117-41BB-BB79-8C1909625493}" type="datetime1">
              <a:rPr lang="en-US" smtClean="0"/>
              <a:t>10/21/2023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204D7-DE7F-414C-8571-0012DE9EFCDB}" type="datetime1">
              <a:rPr lang="en-US" smtClean="0"/>
              <a:t>10/21/2023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E378FF3-85EA-48E5-8D8C-1DB156807E49}" type="datetime1">
              <a:rPr lang="en-US" smtClean="0"/>
              <a:t>10/21/2023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3F94F13-1676-4B68-A383-661B657F6E63}" type="datetime1">
              <a:rPr lang="en-US" smtClean="0"/>
              <a:t>10/21/2023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5CB83234-995D-4149-8E1E-BC120E9070D5}" type="datetime1">
              <a:rPr lang="en-US" smtClean="0"/>
              <a:t>10/21/2023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56C94072-1B34-48FB-9A9C-5A9A0FFC857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3" name="Picture 22" descr="extreme close up of line chart graphic">
            <a:extLst>
              <a:ext uri="{FF2B5EF4-FFF2-40B4-BE49-F238E27FC236}">
                <a16:creationId xmlns:a16="http://schemas.microsoft.com/office/drawing/2014/main" id="{B38A25AE-7B44-4EC1-BC0C-CF0FFF0367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A5019358-4900-4555-99FF-EF6AE90B8E3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5670146" y="3710250"/>
            <a:ext cx="2131466" cy="1830903"/>
          </a:xfrm>
          <a:custGeom>
            <a:avLst/>
            <a:gdLst>
              <a:gd name="connsiteX0" fmla="*/ 2308583 w 2308583"/>
              <a:gd name="connsiteY0" fmla="*/ 1983044 h 1983044"/>
              <a:gd name="connsiteX1" fmla="*/ 462 w 2308583"/>
              <a:gd name="connsiteY1" fmla="*/ 1983044 h 1983044"/>
              <a:gd name="connsiteX2" fmla="*/ 0 w 2308583"/>
              <a:gd name="connsiteY2" fmla="*/ 1711185 h 1983044"/>
              <a:gd name="connsiteX3" fmla="*/ 2022607 w 2308583"/>
              <a:gd name="connsiteY3" fmla="*/ 1712117 h 1983044"/>
              <a:gd name="connsiteX4" fmla="*/ 2022607 w 2308583"/>
              <a:gd name="connsiteY4" fmla="*/ 0 h 1983044"/>
              <a:gd name="connsiteX5" fmla="*/ 2308583 w 2308583"/>
              <a:gd name="connsiteY5" fmla="*/ 0 h 1983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08583" h="1983044">
                <a:moveTo>
                  <a:pt x="2308583" y="1983044"/>
                </a:moveTo>
                <a:lnTo>
                  <a:pt x="462" y="1983044"/>
                </a:lnTo>
                <a:cubicBezTo>
                  <a:pt x="-462" y="1889214"/>
                  <a:pt x="923" y="1805015"/>
                  <a:pt x="0" y="1711185"/>
                </a:cubicBezTo>
                <a:lnTo>
                  <a:pt x="2022607" y="1712117"/>
                </a:lnTo>
                <a:lnTo>
                  <a:pt x="2022607" y="0"/>
                </a:lnTo>
                <a:lnTo>
                  <a:pt x="2308583" y="0"/>
                </a:lnTo>
                <a:close/>
              </a:path>
            </a:pathLst>
          </a:custGeom>
          <a:solidFill>
            <a:srgbClr val="FFFFFF">
              <a:alpha val="70000"/>
            </a:srgb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D5941F3-0256-4E90-BBBC-5A6EDEB8E0A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8004" y="4166755"/>
            <a:ext cx="5607908" cy="2040066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347C47-EF1D-4B02-906B-219155AD8D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98010" y="4333009"/>
            <a:ext cx="5268177" cy="1086237"/>
          </a:xfrm>
        </p:spPr>
        <p:txBody>
          <a:bodyPr>
            <a:normAutofit/>
          </a:bodyPr>
          <a:lstStyle/>
          <a:p>
            <a:pPr algn="l"/>
            <a:r>
              <a:rPr lang="en-US" sz="3600" dirty="0" smtClean="0">
                <a:solidFill>
                  <a:srgbClr val="FFFFFF"/>
                </a:solidFill>
              </a:rPr>
              <a:t>CAPSTONE PROJECT</a:t>
            </a:r>
            <a:br>
              <a:rPr lang="en-US" sz="3600" dirty="0" smtClean="0">
                <a:solidFill>
                  <a:srgbClr val="FFFFFF"/>
                </a:solidFill>
              </a:rPr>
            </a:br>
            <a:r>
              <a:rPr lang="en-US" sz="3600" dirty="0" smtClean="0">
                <a:solidFill>
                  <a:srgbClr val="FFFFFF"/>
                </a:solidFill>
              </a:rPr>
              <a:t>PYTHON</a:t>
            </a:r>
            <a:endParaRPr lang="en-US" sz="3600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A0527F-C5FD-4E9B-9F21-5D1FBA3131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98010" y="5419246"/>
            <a:ext cx="5268177" cy="531866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1800" dirty="0" smtClean="0">
                <a:solidFill>
                  <a:srgbClr val="FFFFFF"/>
                </a:solidFill>
              </a:rPr>
              <a:t>ARVIND K</a:t>
            </a:r>
            <a:endParaRPr lang="en-US" sz="1800" dirty="0">
              <a:solidFill>
                <a:srgbClr val="FFFFFF"/>
              </a:solidFill>
            </a:endParaRPr>
          </a:p>
        </p:txBody>
      </p:sp>
      <p:sp>
        <p:nvSpPr>
          <p:cNvPr id="8" name="Round Diagonal Corner Rectangle 7"/>
          <p:cNvSpPr/>
          <p:nvPr/>
        </p:nvSpPr>
        <p:spPr>
          <a:xfrm>
            <a:off x="4482353" y="4596260"/>
            <a:ext cx="1002568" cy="1002568"/>
          </a:xfrm>
          <a:prstGeom prst="round2DiagRect">
            <a:avLst>
              <a:gd name="adj1" fmla="val 29727"/>
              <a:gd name="adj2" fmla="val 0"/>
            </a:avLst>
          </a:prstGeom>
          <a:solidFill>
            <a:schemeClr val="accent5"/>
          </a:solidFill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/>
        </p:style>
      </p:sp>
      <p:sp>
        <p:nvSpPr>
          <p:cNvPr id="11" name="Rectangle 10"/>
          <p:cNvSpPr/>
          <p:nvPr/>
        </p:nvSpPr>
        <p:spPr>
          <a:xfrm>
            <a:off x="4696017" y="4819347"/>
            <a:ext cx="575244" cy="575244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745576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4</a:t>
            </a:r>
            <a:endParaRPr lang="en-GB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371600" y="1494146"/>
            <a:ext cx="9601200" cy="3581400"/>
          </a:xfrm>
        </p:spPr>
        <p:txBody>
          <a:bodyPr/>
          <a:lstStyle/>
          <a:p>
            <a:r>
              <a:rPr lang="en-US" dirty="0" smtClean="0"/>
              <a:t>Movie categories where revenue is greater than $961,000,000</a:t>
            </a:r>
            <a:endParaRPr lang="en-GB" dirty="0"/>
          </a:p>
        </p:txBody>
      </p:sp>
      <p:sp>
        <p:nvSpPr>
          <p:cNvPr id="5" name="Content Placeholder 5"/>
          <p:cNvSpPr txBox="1">
            <a:spLocks/>
          </p:cNvSpPr>
          <p:nvPr/>
        </p:nvSpPr>
        <p:spPr>
          <a:xfrm>
            <a:off x="1442301" y="4028107"/>
            <a:ext cx="5071621" cy="10490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/>
              <a:t>The movie categories with revenue more than $961,000,000 are Action, Adventure, Science Fiction, Drama, Family, Animation</a:t>
            </a:r>
            <a:endParaRPr lang="en-GB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442301" y="3560959"/>
            <a:ext cx="2265889" cy="57174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smtClean="0"/>
              <a:t>Interpretation</a:t>
            </a:r>
            <a:endParaRPr lang="en-GB" sz="2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2301" y="2154503"/>
            <a:ext cx="7546351" cy="1192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518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5</a:t>
            </a:r>
            <a:endParaRPr lang="en-GB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1371600" y="1371600"/>
            <a:ext cx="9601200" cy="3581400"/>
          </a:xfrm>
        </p:spPr>
        <p:txBody>
          <a:bodyPr/>
          <a:lstStyle/>
          <a:p>
            <a:r>
              <a:rPr lang="en-US" dirty="0" smtClean="0"/>
              <a:t>Remove rows with value 0 from both the budget and revenue columns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t="1110" r="44166" b="86223"/>
          <a:stretch/>
        </p:blipFill>
        <p:spPr>
          <a:xfrm>
            <a:off x="1371599" y="1989056"/>
            <a:ext cx="9706771" cy="74002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2844941"/>
            <a:ext cx="9706771" cy="661826"/>
          </a:xfrm>
          <a:prstGeom prst="rect">
            <a:avLst/>
          </a:prstGeom>
        </p:spPr>
      </p:pic>
      <p:sp>
        <p:nvSpPr>
          <p:cNvPr id="10" name="Content Placeholder 6"/>
          <p:cNvSpPr txBox="1">
            <a:spLocks/>
          </p:cNvSpPr>
          <p:nvPr/>
        </p:nvSpPr>
        <p:spPr>
          <a:xfrm>
            <a:off x="1371600" y="136533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Remove rows with value 0 from both the budget and revenue columns</a:t>
            </a:r>
            <a:endParaRPr lang="en-GB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598" y="3659516"/>
            <a:ext cx="9601201" cy="1680389"/>
          </a:xfrm>
          <a:prstGeom prst="rect">
            <a:avLst/>
          </a:prstGeom>
        </p:spPr>
      </p:pic>
      <p:sp>
        <p:nvSpPr>
          <p:cNvPr id="12" name="Content Placeholder 5"/>
          <p:cNvSpPr txBox="1">
            <a:spLocks/>
          </p:cNvSpPr>
          <p:nvPr/>
        </p:nvSpPr>
        <p:spPr>
          <a:xfrm>
            <a:off x="1371598" y="6031334"/>
            <a:ext cx="9706773" cy="10490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/>
              <a:t>The rows with either zero budget or zero revenue indicate insufficient data for that movie. Since</a:t>
            </a:r>
            <a:r>
              <a:rPr lang="en-US" dirty="0" smtClean="0"/>
              <a:t> these values affect the analysis, they have been deleted.</a:t>
            </a:r>
            <a:endParaRPr lang="en-GB" dirty="0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1371598" y="5564186"/>
            <a:ext cx="4336774" cy="57174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smtClean="0"/>
              <a:t>Interpretation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2688625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6</a:t>
            </a:r>
            <a:endParaRPr lang="en-GB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371600" y="1456439"/>
            <a:ext cx="4953786" cy="881408"/>
          </a:xfrm>
        </p:spPr>
        <p:txBody>
          <a:bodyPr/>
          <a:lstStyle/>
          <a:p>
            <a:r>
              <a:rPr lang="en-US" dirty="0" smtClean="0"/>
              <a:t>Top 10 movies with the highest revenues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273430"/>
            <a:ext cx="5112013" cy="3168813"/>
          </a:xfrm>
          <a:prstGeom prst="rect">
            <a:avLst/>
          </a:prstGeom>
        </p:spPr>
      </p:pic>
      <p:sp>
        <p:nvSpPr>
          <p:cNvPr id="8" name="Content Placeholder 5"/>
          <p:cNvSpPr txBox="1">
            <a:spLocks/>
          </p:cNvSpPr>
          <p:nvPr/>
        </p:nvSpPr>
        <p:spPr>
          <a:xfrm>
            <a:off x="6765301" y="1392022"/>
            <a:ext cx="4953786" cy="8814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Top 10 movies with the least budgets</a:t>
            </a:r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5301" y="2203576"/>
            <a:ext cx="4756394" cy="3308520"/>
          </a:xfrm>
          <a:prstGeom prst="rect">
            <a:avLst/>
          </a:prstGeom>
        </p:spPr>
      </p:pic>
      <p:sp>
        <p:nvSpPr>
          <p:cNvPr id="10" name="Content Placeholder 5"/>
          <p:cNvSpPr txBox="1">
            <a:spLocks/>
          </p:cNvSpPr>
          <p:nvPr/>
        </p:nvSpPr>
        <p:spPr>
          <a:xfrm>
            <a:off x="1230196" y="6011120"/>
            <a:ext cx="10291499" cy="10490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en-US" dirty="0" smtClean="0"/>
              <a:t>The movie with the highest revenue is Avatar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 smtClean="0"/>
              <a:t>The movie with the lowest budget is Modern Times</a:t>
            </a:r>
            <a:endParaRPr lang="en-GB" dirty="0"/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1230195" y="5543972"/>
            <a:ext cx="4598017" cy="57174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smtClean="0"/>
              <a:t>Interpretation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1862564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318152"/>
            <a:ext cx="9601200" cy="1485900"/>
          </a:xfrm>
        </p:spPr>
        <p:txBody>
          <a:bodyPr/>
          <a:lstStyle/>
          <a:p>
            <a:r>
              <a:rPr lang="en-US" dirty="0" smtClean="0"/>
              <a:t>TASK 7</a:t>
            </a:r>
            <a:endParaRPr lang="en-GB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371600" y="1041658"/>
            <a:ext cx="9601200" cy="457201"/>
          </a:xfrm>
        </p:spPr>
        <p:txBody>
          <a:bodyPr/>
          <a:lstStyle/>
          <a:p>
            <a:r>
              <a:rPr lang="en-US" dirty="0" smtClean="0"/>
              <a:t>How are popularities of movies related with the movie budgets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125" y="1495986"/>
            <a:ext cx="5175516" cy="283859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7301" y="3863887"/>
            <a:ext cx="7764699" cy="3031820"/>
          </a:xfrm>
          <a:prstGeom prst="rect">
            <a:avLst/>
          </a:prstGeom>
        </p:spPr>
      </p:pic>
      <p:sp>
        <p:nvSpPr>
          <p:cNvPr id="7" name="Content Placeholder 5"/>
          <p:cNvSpPr txBox="1">
            <a:spLocks/>
          </p:cNvSpPr>
          <p:nvPr/>
        </p:nvSpPr>
        <p:spPr>
          <a:xfrm>
            <a:off x="6429080" y="2071266"/>
            <a:ext cx="5535105" cy="10490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/>
              <a:t>The popularity of movies is positively correlated to budget by 43%. An increase in budget leads to an increase in popularity to a certain extent.</a:t>
            </a:r>
            <a:endParaRPr lang="en-GB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6429080" y="1604118"/>
            <a:ext cx="2472964" cy="57174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smtClean="0"/>
              <a:t>Interpretation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2813517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242738"/>
            <a:ext cx="9601200" cy="1485900"/>
          </a:xfrm>
        </p:spPr>
        <p:txBody>
          <a:bodyPr/>
          <a:lstStyle/>
          <a:p>
            <a:r>
              <a:rPr lang="en-US" dirty="0" smtClean="0"/>
              <a:t>TASK 8</a:t>
            </a:r>
            <a:endParaRPr lang="en-GB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1371600" y="985688"/>
            <a:ext cx="5726784" cy="647921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Names of all production companies along with the number of times they appear in the dataset</a:t>
            </a:r>
            <a:endParaRPr lang="en-GB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t="14151"/>
          <a:stretch/>
        </p:blipFill>
        <p:spPr>
          <a:xfrm>
            <a:off x="758859" y="1728638"/>
            <a:ext cx="4830324" cy="301846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859" y="4723391"/>
            <a:ext cx="5548356" cy="213461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9055" y="1773787"/>
            <a:ext cx="2723745" cy="5084324"/>
          </a:xfrm>
          <a:prstGeom prst="rect">
            <a:avLst/>
          </a:prstGeom>
        </p:spPr>
      </p:pic>
      <p:sp>
        <p:nvSpPr>
          <p:cNvPr id="7" name="Content Placeholder 5"/>
          <p:cNvSpPr txBox="1">
            <a:spLocks/>
          </p:cNvSpPr>
          <p:nvPr/>
        </p:nvSpPr>
        <p:spPr>
          <a:xfrm>
            <a:off x="7012573" y="671725"/>
            <a:ext cx="5179427" cy="10490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T</a:t>
            </a:r>
            <a:r>
              <a:rPr lang="en-US" dirty="0" smtClean="0"/>
              <a:t>he number of times a production company appears in the dataset indicates the number of movies they have produced.</a:t>
            </a:r>
            <a:endParaRPr lang="en-GB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7012573" y="204577"/>
            <a:ext cx="2472964" cy="57174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smtClean="0"/>
              <a:t>Interpretation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1176828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9</a:t>
            </a:r>
            <a:endParaRPr lang="en-GB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1284973" y="1428750"/>
            <a:ext cx="9601200" cy="505928"/>
          </a:xfrm>
        </p:spPr>
        <p:txBody>
          <a:bodyPr/>
          <a:lstStyle/>
          <a:p>
            <a:r>
              <a:rPr lang="en-US" dirty="0" smtClean="0"/>
              <a:t>Top 25 production companies based on the number of movies they have produced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786" t="49190"/>
          <a:stretch/>
        </p:blipFill>
        <p:spPr>
          <a:xfrm>
            <a:off x="1328286" y="2171700"/>
            <a:ext cx="5471662" cy="75498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0133" y="1934678"/>
            <a:ext cx="2846040" cy="4923322"/>
          </a:xfrm>
          <a:prstGeom prst="rect">
            <a:avLst/>
          </a:prstGeom>
        </p:spPr>
      </p:pic>
      <p:sp>
        <p:nvSpPr>
          <p:cNvPr id="6" name="Content Placeholder 5"/>
          <p:cNvSpPr txBox="1">
            <a:spLocks/>
          </p:cNvSpPr>
          <p:nvPr/>
        </p:nvSpPr>
        <p:spPr>
          <a:xfrm>
            <a:off x="1328286" y="3652180"/>
            <a:ext cx="5535105" cy="10490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The maximum number of movies in this dataset is produced by Paramount Pictures</a:t>
            </a:r>
            <a:endParaRPr lang="en-GB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328286" y="3185032"/>
            <a:ext cx="2472964" cy="57174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smtClean="0"/>
              <a:t>Interpretation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3738157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10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956" y="2006493"/>
            <a:ext cx="8528488" cy="4165814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371600" y="1428750"/>
            <a:ext cx="9601200" cy="3581400"/>
          </a:xfrm>
        </p:spPr>
        <p:txBody>
          <a:bodyPr/>
          <a:lstStyle/>
          <a:p>
            <a:r>
              <a:rPr lang="en-US" dirty="0" smtClean="0"/>
              <a:t>Outlier Analysis</a:t>
            </a:r>
            <a:endParaRPr lang="en-GB" dirty="0"/>
          </a:p>
        </p:txBody>
      </p:sp>
      <p:sp>
        <p:nvSpPr>
          <p:cNvPr id="5" name="Content Placeholder 5"/>
          <p:cNvSpPr txBox="1">
            <a:spLocks/>
          </p:cNvSpPr>
          <p:nvPr/>
        </p:nvSpPr>
        <p:spPr>
          <a:xfrm>
            <a:off x="6410227" y="1043745"/>
            <a:ext cx="5535105" cy="10490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/>
              <a:t>There are outliers on all three columns and the outliers are mostly higher than the upper fence</a:t>
            </a:r>
            <a:endParaRPr lang="en-GB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6410227" y="576597"/>
            <a:ext cx="2472964" cy="57174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smtClean="0"/>
              <a:t>Interpretation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3639464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11</a:t>
            </a:r>
            <a:endParaRPr lang="en-GB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1371600" y="1428750"/>
            <a:ext cx="9601200" cy="3581400"/>
          </a:xfrm>
        </p:spPr>
        <p:txBody>
          <a:bodyPr/>
          <a:lstStyle/>
          <a:p>
            <a:r>
              <a:rPr lang="en-US" dirty="0" smtClean="0"/>
              <a:t>Movies with above average runtime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000168"/>
            <a:ext cx="5346700" cy="4449664"/>
          </a:xfrm>
          <a:prstGeom prst="rect">
            <a:avLst/>
          </a:prstGeom>
        </p:spPr>
      </p:pic>
      <p:sp>
        <p:nvSpPr>
          <p:cNvPr id="5" name="Content Placeholder 5"/>
          <p:cNvSpPr txBox="1">
            <a:spLocks/>
          </p:cNvSpPr>
          <p:nvPr/>
        </p:nvSpPr>
        <p:spPr>
          <a:xfrm>
            <a:off x="6825007" y="1788462"/>
            <a:ext cx="5269584" cy="10490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/>
              <a:t>The average runtime is 118.72 and there are 940 movies with above average runtime.</a:t>
            </a:r>
            <a:endParaRPr lang="en-GB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6825006" y="1321314"/>
            <a:ext cx="2472964" cy="57174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smtClean="0"/>
              <a:t>Interpretation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510896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THANK YOU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88669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INTRODUCTION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1758098"/>
            <a:ext cx="9601200" cy="3581400"/>
          </a:xfrm>
        </p:spPr>
        <p:txBody>
          <a:bodyPr/>
          <a:lstStyle/>
          <a:p>
            <a:r>
              <a:rPr lang="en-US" dirty="0" smtClean="0"/>
              <a:t>The objective of the Capstone is to demonstrate the ability to use </a:t>
            </a:r>
          </a:p>
          <a:p>
            <a:pPr lvl="1"/>
            <a:r>
              <a:rPr lang="en-US" dirty="0" smtClean="0"/>
              <a:t>MySQL</a:t>
            </a:r>
          </a:p>
          <a:p>
            <a:pPr lvl="1"/>
            <a:r>
              <a:rPr lang="en-US" dirty="0" smtClean="0"/>
              <a:t>Python</a:t>
            </a:r>
          </a:p>
          <a:p>
            <a:pPr lvl="1"/>
            <a:r>
              <a:rPr lang="en-US" dirty="0" smtClean="0"/>
              <a:t>Tableau</a:t>
            </a:r>
            <a:endParaRPr lang="en-US" dirty="0"/>
          </a:p>
          <a:p>
            <a:r>
              <a:rPr lang="en-US" dirty="0" smtClean="0"/>
              <a:t>We are provided with different business scenarios that we need to analyze </a:t>
            </a:r>
            <a:r>
              <a:rPr lang="en-US" dirty="0"/>
              <a:t>using these three </a:t>
            </a:r>
            <a:r>
              <a:rPr lang="en-US" dirty="0" smtClean="0"/>
              <a:t>technologies, explain our methodology and derive a conclusion</a:t>
            </a:r>
          </a:p>
        </p:txBody>
      </p:sp>
      <p:graphicFrame>
        <p:nvGraphicFramePr>
          <p:cNvPr id="4" name="Content Placeholder 2" descr="icon SmartArt graphic placeholder">
            <a:extLst>
              <a:ext uri="{FF2B5EF4-FFF2-40B4-BE49-F238E27FC236}">
                <a16:creationId xmlns:a16="http://schemas.microsoft.com/office/drawing/2014/main" id="{E04C5C5B-F932-40FC-AD54-EE8AB0C5822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26090781"/>
              </p:ext>
            </p:extLst>
          </p:nvPr>
        </p:nvGraphicFramePr>
        <p:xfrm>
          <a:off x="2161094" y="4458875"/>
          <a:ext cx="8022211" cy="19741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29642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506687"/>
            <a:ext cx="9601200" cy="1485900"/>
          </a:xfrm>
        </p:spPr>
        <p:txBody>
          <a:bodyPr/>
          <a:lstStyle/>
          <a:p>
            <a:r>
              <a:rPr lang="en-US" dirty="0" smtClean="0"/>
              <a:t>DESCRIPTION OF DATASET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1395170"/>
            <a:ext cx="9855724" cy="4958499"/>
          </a:xfrm>
        </p:spPr>
        <p:txBody>
          <a:bodyPr>
            <a:noAutofit/>
          </a:bodyPr>
          <a:lstStyle/>
          <a:p>
            <a:r>
              <a:rPr lang="en-US" dirty="0" smtClean="0"/>
              <a:t>A production company wants to analyze a movie dataset to identify what kinds of movies perform well in cinemas, which genres they belong to, and so on. It will help the company predict if a movie will be a commercial success, if the movie with be highly rated, etc.</a:t>
            </a:r>
          </a:p>
          <a:p>
            <a:r>
              <a:rPr lang="en-US" dirty="0" smtClean="0"/>
              <a:t>We use the data provided in CSV format to perform the required analysis</a:t>
            </a:r>
          </a:p>
          <a:p>
            <a:r>
              <a:rPr lang="en-US" dirty="0" smtClean="0"/>
              <a:t>The data contains 20 columns with data related to movie details, revenue, popularity and voting</a:t>
            </a:r>
          </a:p>
        </p:txBody>
      </p:sp>
    </p:spTree>
    <p:extLst>
      <p:ext uri="{BB962C8B-B14F-4D97-AF65-F5344CB8AC3E}">
        <p14:creationId xmlns:p14="http://schemas.microsoft.com/office/powerpoint/2010/main" val="1687908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DATA DICTIONARY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06892" y="1583706"/>
            <a:ext cx="4171361" cy="5043340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Budget: The budget of a movie in dollars</a:t>
            </a:r>
            <a:r>
              <a:rPr lang="en-US" dirty="0" smtClean="0"/>
              <a:t>.</a:t>
            </a:r>
          </a:p>
          <a:p>
            <a:r>
              <a:rPr lang="en-US" dirty="0" smtClean="0"/>
              <a:t>Genres</a:t>
            </a:r>
            <a:r>
              <a:rPr lang="en-US" dirty="0"/>
              <a:t>: The genre of the movie and TMDB </a:t>
            </a:r>
            <a:r>
              <a:rPr lang="en-US" dirty="0" smtClean="0"/>
              <a:t>id</a:t>
            </a:r>
          </a:p>
          <a:p>
            <a:r>
              <a:rPr lang="en-US" dirty="0" smtClean="0"/>
              <a:t>Homepage</a:t>
            </a:r>
            <a:r>
              <a:rPr lang="en-US" dirty="0"/>
              <a:t>: The official homepage URL of a </a:t>
            </a:r>
            <a:r>
              <a:rPr lang="en-US" dirty="0" smtClean="0"/>
              <a:t>movie</a:t>
            </a:r>
          </a:p>
          <a:p>
            <a:r>
              <a:rPr lang="en-US" dirty="0" smtClean="0"/>
              <a:t>Id</a:t>
            </a:r>
            <a:r>
              <a:rPr lang="en-US" dirty="0"/>
              <a:t>: IMDB id of a </a:t>
            </a:r>
            <a:r>
              <a:rPr lang="en-US" dirty="0" smtClean="0"/>
              <a:t>movie</a:t>
            </a:r>
          </a:p>
          <a:p>
            <a:r>
              <a:rPr lang="en-US" dirty="0" smtClean="0"/>
              <a:t>Keywords</a:t>
            </a:r>
            <a:r>
              <a:rPr lang="en-US" dirty="0"/>
              <a:t>: TMDB id and names of all </a:t>
            </a:r>
            <a:r>
              <a:rPr lang="en-US" dirty="0" smtClean="0"/>
              <a:t>keywords</a:t>
            </a:r>
          </a:p>
          <a:p>
            <a:r>
              <a:rPr lang="en-US" dirty="0" err="1" smtClean="0"/>
              <a:t>Original_language</a:t>
            </a:r>
            <a:r>
              <a:rPr lang="en-US" dirty="0"/>
              <a:t>: Two-digit code of </a:t>
            </a:r>
            <a:r>
              <a:rPr lang="en-US" dirty="0" smtClean="0"/>
              <a:t>the </a:t>
            </a:r>
            <a:r>
              <a:rPr lang="en-US" dirty="0"/>
              <a:t>language in which the movie was </a:t>
            </a:r>
            <a:r>
              <a:rPr lang="en-US" dirty="0" smtClean="0"/>
              <a:t>made</a:t>
            </a:r>
          </a:p>
          <a:p>
            <a:r>
              <a:rPr lang="en-US" dirty="0" err="1" smtClean="0"/>
              <a:t>Original_title</a:t>
            </a:r>
            <a:r>
              <a:rPr lang="en-US" dirty="0"/>
              <a:t>: The original title of a </a:t>
            </a:r>
            <a:r>
              <a:rPr lang="en-US" dirty="0" smtClean="0"/>
              <a:t>movie</a:t>
            </a:r>
          </a:p>
          <a:p>
            <a:r>
              <a:rPr lang="en-US" dirty="0" smtClean="0"/>
              <a:t>Popularity</a:t>
            </a:r>
            <a:r>
              <a:rPr lang="en-US" dirty="0"/>
              <a:t>: Popularity of the </a:t>
            </a:r>
            <a:r>
              <a:rPr lang="en-US" dirty="0" smtClean="0"/>
              <a:t>movie</a:t>
            </a:r>
          </a:p>
          <a:p>
            <a:r>
              <a:rPr lang="en-US" dirty="0" smtClean="0"/>
              <a:t>Overview</a:t>
            </a:r>
            <a:r>
              <a:rPr lang="en-US" dirty="0"/>
              <a:t>: Brief description of the </a:t>
            </a:r>
            <a:r>
              <a:rPr lang="en-US" dirty="0" smtClean="0"/>
              <a:t>movie</a:t>
            </a:r>
          </a:p>
          <a:p>
            <a:r>
              <a:rPr lang="en-US" dirty="0" err="1" smtClean="0"/>
              <a:t>Production_companies</a:t>
            </a:r>
            <a:r>
              <a:rPr lang="en-US" dirty="0"/>
              <a:t>: All production companies' names and TMDB id of a </a:t>
            </a:r>
            <a:r>
              <a:rPr lang="en-US" dirty="0" smtClean="0"/>
              <a:t>movie</a:t>
            </a:r>
            <a:endParaRPr lang="en-US" dirty="0"/>
          </a:p>
          <a:p>
            <a:r>
              <a:rPr lang="en-US" dirty="0" err="1"/>
              <a:t>Production_countries</a:t>
            </a:r>
            <a:r>
              <a:rPr lang="en-US" dirty="0"/>
              <a:t>: Two-digit code and the full name of the production country</a:t>
            </a:r>
            <a:endParaRPr lang="en-US" dirty="0" smtClean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907492" y="1583706"/>
            <a:ext cx="4171361" cy="504334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Release_date</a:t>
            </a:r>
            <a:r>
              <a:rPr lang="en-US" dirty="0" smtClean="0"/>
              <a:t>: The release date of a movie</a:t>
            </a:r>
          </a:p>
          <a:p>
            <a:r>
              <a:rPr lang="en-US" dirty="0" smtClean="0"/>
              <a:t>Revenue: The total revenue earned by a movie</a:t>
            </a:r>
          </a:p>
          <a:p>
            <a:r>
              <a:rPr lang="en-US" dirty="0" smtClean="0"/>
              <a:t>Runtime: The total runtime of a movie in minutes</a:t>
            </a:r>
          </a:p>
          <a:p>
            <a:r>
              <a:rPr lang="en-US" dirty="0" err="1" smtClean="0"/>
              <a:t>Spoken_languages</a:t>
            </a:r>
            <a:r>
              <a:rPr lang="en-US" dirty="0" smtClean="0"/>
              <a:t>: Two-digit code and the full name of the spoken language</a:t>
            </a:r>
          </a:p>
          <a:p>
            <a:r>
              <a:rPr lang="en-US" dirty="0" smtClean="0"/>
              <a:t>Status: The status of the movie (postproduction, released, or rumored)</a:t>
            </a:r>
          </a:p>
          <a:p>
            <a:r>
              <a:rPr lang="en-US" dirty="0" err="1" smtClean="0"/>
              <a:t>Vote_average</a:t>
            </a:r>
            <a:r>
              <a:rPr lang="en-US" dirty="0" smtClean="0"/>
              <a:t>: Average vote for a movie</a:t>
            </a:r>
          </a:p>
          <a:p>
            <a:r>
              <a:rPr lang="en-US" dirty="0" err="1" smtClean="0"/>
              <a:t>Vote_count</a:t>
            </a:r>
            <a:r>
              <a:rPr lang="en-US" dirty="0" smtClean="0"/>
              <a:t>: The total vote count for a movie</a:t>
            </a:r>
          </a:p>
          <a:p>
            <a:r>
              <a:rPr lang="en-US" dirty="0" smtClean="0"/>
              <a:t>Tagline: Tagline of a movie</a:t>
            </a:r>
          </a:p>
          <a:p>
            <a:r>
              <a:rPr lang="en-US" dirty="0" smtClean="0"/>
              <a:t>Title: English title of a movie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66807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1</a:t>
            </a:r>
            <a:endParaRPr lang="en-GB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371600" y="1333893"/>
            <a:ext cx="4077093" cy="837807"/>
          </a:xfrm>
        </p:spPr>
        <p:txBody>
          <a:bodyPr/>
          <a:lstStyle/>
          <a:p>
            <a:r>
              <a:rPr lang="en-US" dirty="0" smtClean="0"/>
              <a:t>Load the dataset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783572"/>
            <a:ext cx="8649145" cy="342282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8584" y="5832511"/>
            <a:ext cx="3736157" cy="781267"/>
          </a:xfrm>
          <a:prstGeom prst="rect">
            <a:avLst/>
          </a:prstGeom>
        </p:spPr>
      </p:pic>
      <p:sp>
        <p:nvSpPr>
          <p:cNvPr id="10" name="Content Placeholder 5"/>
          <p:cNvSpPr txBox="1">
            <a:spLocks/>
          </p:cNvSpPr>
          <p:nvPr/>
        </p:nvSpPr>
        <p:spPr>
          <a:xfrm>
            <a:off x="1448585" y="5315396"/>
            <a:ext cx="4077093" cy="8378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Number of rows and columns</a:t>
            </a:r>
          </a:p>
        </p:txBody>
      </p:sp>
      <p:sp>
        <p:nvSpPr>
          <p:cNvPr id="9" name="Content Placeholder 5"/>
          <p:cNvSpPr txBox="1">
            <a:spLocks/>
          </p:cNvSpPr>
          <p:nvPr/>
        </p:nvSpPr>
        <p:spPr>
          <a:xfrm>
            <a:off x="6364664" y="5727918"/>
            <a:ext cx="5535105" cy="10490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/>
              <a:t>There are 4803 rows and 20 columns in this dataset</a:t>
            </a:r>
            <a:endParaRPr lang="en-GB" dirty="0"/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6364664" y="5260770"/>
            <a:ext cx="2472964" cy="57174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smtClean="0"/>
              <a:t>Interpretation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1136274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1 cont.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1599" y="1974597"/>
            <a:ext cx="6622331" cy="461473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371600" y="1428750"/>
            <a:ext cx="4790286" cy="3816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84048" indent="-384048" defTabSz="914400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</a:pPr>
            <a:r>
              <a:rPr lang="en-US" sz="2000" dirty="0">
                <a:solidFill>
                  <a:schemeClr val="tx2"/>
                </a:solidFill>
              </a:rPr>
              <a:t>Titles and genres of the first 50 movies</a:t>
            </a:r>
            <a:endParaRPr lang="en-GB" sz="2000" dirty="0">
              <a:solidFill>
                <a:schemeClr val="tx2"/>
              </a:solidFill>
            </a:endParaRPr>
          </a:p>
        </p:txBody>
      </p:sp>
      <p:sp>
        <p:nvSpPr>
          <p:cNvPr id="6" name="Content Placeholder 5"/>
          <p:cNvSpPr txBox="1">
            <a:spLocks/>
          </p:cNvSpPr>
          <p:nvPr/>
        </p:nvSpPr>
        <p:spPr>
          <a:xfrm>
            <a:off x="8099197" y="2441745"/>
            <a:ext cx="3910551" cy="10490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/>
              <a:t>There are 23 Action movies in the top 50 movies</a:t>
            </a:r>
            <a:endParaRPr lang="en-GB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8099196" y="1974597"/>
            <a:ext cx="2472964" cy="57174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smtClean="0"/>
              <a:t>Interpretation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2484779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2</a:t>
            </a:r>
            <a:endParaRPr lang="en-GB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371600" y="1359497"/>
            <a:ext cx="2422817" cy="445416"/>
          </a:xfrm>
        </p:spPr>
        <p:txBody>
          <a:bodyPr/>
          <a:lstStyle/>
          <a:p>
            <a:r>
              <a:rPr lang="en-US" dirty="0" smtClean="0"/>
              <a:t>Null value check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4491" y="2028483"/>
            <a:ext cx="2101958" cy="361968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4417" y="2028483"/>
            <a:ext cx="5811495" cy="218650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16785" y="1930136"/>
            <a:ext cx="1860646" cy="3460928"/>
          </a:xfrm>
          <a:prstGeom prst="rect">
            <a:avLst/>
          </a:prstGeom>
        </p:spPr>
      </p:pic>
      <p:sp>
        <p:nvSpPr>
          <p:cNvPr id="8" name="Content Placeholder 5"/>
          <p:cNvSpPr txBox="1">
            <a:spLocks/>
          </p:cNvSpPr>
          <p:nvPr/>
        </p:nvSpPr>
        <p:spPr>
          <a:xfrm>
            <a:off x="5049625" y="1359497"/>
            <a:ext cx="2422817" cy="4454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Data Imputation</a:t>
            </a:r>
          </a:p>
        </p:txBody>
      </p:sp>
      <p:sp>
        <p:nvSpPr>
          <p:cNvPr id="9" name="Content Placeholder 5"/>
          <p:cNvSpPr txBox="1">
            <a:spLocks/>
          </p:cNvSpPr>
          <p:nvPr/>
        </p:nvSpPr>
        <p:spPr>
          <a:xfrm>
            <a:off x="9605912" y="1150070"/>
            <a:ext cx="2853308" cy="65484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Null check after imputation</a:t>
            </a:r>
          </a:p>
        </p:txBody>
      </p:sp>
      <p:sp>
        <p:nvSpPr>
          <p:cNvPr id="10" name="Content Placeholder 5"/>
          <p:cNvSpPr txBox="1">
            <a:spLocks/>
          </p:cNvSpPr>
          <p:nvPr/>
        </p:nvSpPr>
        <p:spPr>
          <a:xfrm>
            <a:off x="3723588" y="4905704"/>
            <a:ext cx="5535105" cy="195229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/>
              <a:t>The columns homepage, overview, </a:t>
            </a:r>
            <a:r>
              <a:rPr lang="en-US" dirty="0" err="1" smtClean="0"/>
              <a:t>release_date</a:t>
            </a:r>
            <a:r>
              <a:rPr lang="en-US" dirty="0" smtClean="0"/>
              <a:t>, runtime and tagline have null values in them. Since homepage, </a:t>
            </a:r>
            <a:r>
              <a:rPr lang="en-US" dirty="0" smtClean="0"/>
              <a:t>overview and tagline are unique for each movie, null is replaced by ‘not available’. For </a:t>
            </a:r>
            <a:r>
              <a:rPr lang="en-US" dirty="0" err="1" smtClean="0"/>
              <a:t>release_date</a:t>
            </a:r>
            <a:r>
              <a:rPr lang="en-US" dirty="0" smtClean="0"/>
              <a:t>, forward filling is done as there is only one null. For runtime, the mode of the values is filled as the runtime can be similar for most movies.</a:t>
            </a:r>
            <a:endParaRPr lang="en-GB" dirty="0"/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3723588" y="4438556"/>
            <a:ext cx="2472964" cy="57174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smtClean="0"/>
              <a:t>Interpretation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954115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271021"/>
            <a:ext cx="9601200" cy="1485900"/>
          </a:xfrm>
        </p:spPr>
        <p:txBody>
          <a:bodyPr/>
          <a:lstStyle/>
          <a:p>
            <a:r>
              <a:rPr lang="en-US" dirty="0" smtClean="0"/>
              <a:t>Converting data from JSON</a:t>
            </a:r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1125" y="1162721"/>
            <a:ext cx="6775798" cy="101605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1125" y="2178773"/>
            <a:ext cx="8522138" cy="190509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4083871"/>
            <a:ext cx="6655142" cy="83824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1125" y="4950081"/>
            <a:ext cx="8541189" cy="1765391"/>
          </a:xfrm>
          <a:prstGeom prst="rect">
            <a:avLst/>
          </a:prstGeom>
        </p:spPr>
      </p:pic>
      <p:sp>
        <p:nvSpPr>
          <p:cNvPr id="7" name="Content Placeholder 5"/>
          <p:cNvSpPr txBox="1">
            <a:spLocks/>
          </p:cNvSpPr>
          <p:nvPr/>
        </p:nvSpPr>
        <p:spPr>
          <a:xfrm>
            <a:off x="8156923" y="950655"/>
            <a:ext cx="4035077" cy="131177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/>
              <a:t>The values from the columns genres, keywords, </a:t>
            </a:r>
            <a:r>
              <a:rPr lang="en-US" dirty="0" err="1" smtClean="0"/>
              <a:t>production_companies</a:t>
            </a:r>
            <a:r>
              <a:rPr lang="en-US" dirty="0" smtClean="0"/>
              <a:t>, </a:t>
            </a:r>
            <a:r>
              <a:rPr lang="en-US" dirty="0" err="1" smtClean="0"/>
              <a:t>production_countries</a:t>
            </a:r>
            <a:r>
              <a:rPr lang="en-US" dirty="0" smtClean="0"/>
              <a:t>, </a:t>
            </a:r>
            <a:r>
              <a:rPr lang="en-US" dirty="0" err="1" smtClean="0"/>
              <a:t>spoken_languages</a:t>
            </a:r>
            <a:r>
              <a:rPr lang="en-US" dirty="0" smtClean="0"/>
              <a:t> are retrieved from JSON format</a:t>
            </a:r>
            <a:endParaRPr lang="en-GB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8156923" y="483507"/>
            <a:ext cx="2472964" cy="57174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smtClean="0"/>
              <a:t>Interpretation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1892887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3</a:t>
            </a:r>
            <a:endParaRPr lang="en-GB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1371600" y="1333893"/>
            <a:ext cx="9601200" cy="3581400"/>
          </a:xfrm>
        </p:spPr>
        <p:txBody>
          <a:bodyPr/>
          <a:lstStyle/>
          <a:p>
            <a:r>
              <a:rPr lang="en-US" dirty="0" smtClean="0"/>
              <a:t>Movie categories with budget greater than $220,000</a:t>
            </a:r>
            <a:endParaRPr lang="en-GB" dirty="0"/>
          </a:p>
        </p:txBody>
      </p:sp>
      <p:sp>
        <p:nvSpPr>
          <p:cNvPr id="5" name="Content Placeholder 5"/>
          <p:cNvSpPr txBox="1">
            <a:spLocks/>
          </p:cNvSpPr>
          <p:nvPr/>
        </p:nvSpPr>
        <p:spPr>
          <a:xfrm>
            <a:off x="1371599" y="4428497"/>
            <a:ext cx="6537489" cy="24295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/>
              <a:t>The movies with budget greater than $220,000 fall under the categories Action, Adventure, Fantasy, Animation, Science Fiction, Drama, Thriller, Family, Comedy, History, War, Western, Romance, Crime, Mystery, Horror, Music, Documentary, TV Movie and Foreign.</a:t>
            </a:r>
            <a:endParaRPr lang="en-GB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371599" y="3961349"/>
            <a:ext cx="2384982" cy="57174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smtClean="0"/>
              <a:t>Interpretation</a:t>
            </a:r>
            <a:endParaRPr lang="en-GB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599" y="2066031"/>
            <a:ext cx="6971123" cy="1587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984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C45FB24-BEC6-4D44-888B-84AEBBA2DC0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FD9A38F-9A2C-42E5-9013-4C4B1FFCB4F6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07ECF6D8-9EA4-45A1-AFEB-B7C326AF085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Crop design</Template>
  <TotalTime>0</TotalTime>
  <Words>819</Words>
  <Application>Microsoft Office PowerPoint</Application>
  <PresentationFormat>Widescreen</PresentationFormat>
  <Paragraphs>94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Calibri</vt:lpstr>
      <vt:lpstr>Franklin Gothic Book</vt:lpstr>
      <vt:lpstr>Wingdings</vt:lpstr>
      <vt:lpstr>Crop</vt:lpstr>
      <vt:lpstr>CAPSTONE PROJECT PYTHON</vt:lpstr>
      <vt:lpstr>PROJECT INTRODUCTION</vt:lpstr>
      <vt:lpstr>DESCRIPTION OF DATASET</vt:lpstr>
      <vt:lpstr>DATA DICTIONARY</vt:lpstr>
      <vt:lpstr>TASK 1</vt:lpstr>
      <vt:lpstr>TASK 1 cont.</vt:lpstr>
      <vt:lpstr>TASK 2</vt:lpstr>
      <vt:lpstr>Converting data from JSON</vt:lpstr>
      <vt:lpstr>TASK 3</vt:lpstr>
      <vt:lpstr>TASK 4</vt:lpstr>
      <vt:lpstr>TASK 5</vt:lpstr>
      <vt:lpstr>TASK 6</vt:lpstr>
      <vt:lpstr>TASK 7</vt:lpstr>
      <vt:lpstr>TASK 8</vt:lpstr>
      <vt:lpstr>TASK 9</vt:lpstr>
      <vt:lpstr>TASK 10</vt:lpstr>
      <vt:lpstr>TASK 11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2023-10-16T13:21:37Z</dcterms:created>
  <dcterms:modified xsi:type="dcterms:W3CDTF">2023-10-21T08:56:06Z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